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61" r:id="rId4"/>
    <p:sldId id="263" r:id="rId5"/>
    <p:sldId id="259" r:id="rId6"/>
    <p:sldId id="262" r:id="rId7"/>
    <p:sldId id="260" r:id="rId8"/>
    <p:sldId id="264" r:id="rId9"/>
    <p:sldId id="265" r:id="rId10"/>
    <p:sldId id="266" r:id="rId11"/>
    <p:sldId id="267" r:id="rId12"/>
    <p:sldId id="269" r:id="rId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7FFF"/>
    <a:srgbClr val="D68B1C"/>
    <a:srgbClr val="2D1DFF"/>
    <a:srgbClr val="F7E289"/>
    <a:srgbClr val="FF9E1D"/>
    <a:srgbClr val="D09622"/>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547" autoAdjust="0"/>
  </p:normalViewPr>
  <p:slideViewPr>
    <p:cSldViewPr>
      <p:cViewPr varScale="1">
        <p:scale>
          <a:sx n="75" d="100"/>
          <a:sy n="75" d="100"/>
        </p:scale>
        <p:origin x="1666" y="62"/>
      </p:cViewPr>
      <p:guideLst>
        <p:guide orient="horz" pos="216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FBC081C-B096-4908-B10D-F66CAA4C2B15}" type="datetimeFigureOut">
              <a:rPr lang="en-US" smtClean="0"/>
              <a:t>4/29/2016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D9F4AE-482E-4231-9A30-C21C5FF59FBF}" type="slidenum">
              <a:rPr lang="en-US" smtClean="0"/>
              <a:t>‹#›</a:t>
            </a:fld>
            <a:endParaRPr lang="en-US"/>
          </a:p>
        </p:txBody>
      </p:sp>
    </p:spTree>
    <p:extLst>
      <p:ext uri="{BB962C8B-B14F-4D97-AF65-F5344CB8AC3E}">
        <p14:creationId xmlns:p14="http://schemas.microsoft.com/office/powerpoint/2010/main" val="3002560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simple behavior of individuals results in complex, nontrivial dynamics of the group. No individual group member can dictate the collective group behavior or even have anything close to complete information of the group’s dynamics. Nonetheless, the emergent collective patterns have a huge impact on the individuals, and they often depend on them for their very survival. Therefore, it is an obvious question to ask how the rules governing the behavior of each individual relate to the resulting collective behavior of the group.</a:t>
            </a:r>
            <a:endParaRPr lang="en-US" dirty="0"/>
          </a:p>
        </p:txBody>
      </p:sp>
      <p:sp>
        <p:nvSpPr>
          <p:cNvPr id="4" name="Slide Number Placeholder 3"/>
          <p:cNvSpPr>
            <a:spLocks noGrp="1"/>
          </p:cNvSpPr>
          <p:nvPr>
            <p:ph type="sldNum" sz="quarter" idx="10"/>
          </p:nvPr>
        </p:nvSpPr>
        <p:spPr/>
        <p:txBody>
          <a:bodyPr/>
          <a:lstStyle/>
          <a:p>
            <a:fld id="{56D9F4AE-482E-4231-9A30-C21C5FF59FBF}" type="slidenum">
              <a:rPr lang="en-US" smtClean="0"/>
              <a:t>2</a:t>
            </a:fld>
            <a:endParaRPr lang="en-US"/>
          </a:p>
        </p:txBody>
      </p:sp>
    </p:spTree>
    <p:extLst>
      <p:ext uri="{BB962C8B-B14F-4D97-AF65-F5344CB8AC3E}">
        <p14:creationId xmlns:p14="http://schemas.microsoft.com/office/powerpoint/2010/main" val="563148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Individuals in dense, biological swarms often</a:t>
            </a:r>
          </a:p>
          <a:p>
            <a:r>
              <a:rPr lang="en-US" sz="1200" b="0" i="0" u="none" strike="noStrike" kern="1200" baseline="0" dirty="0" smtClean="0">
                <a:solidFill>
                  <a:schemeClr val="tx1"/>
                </a:solidFill>
                <a:latin typeface="+mn-lt"/>
                <a:ea typeface="+mn-ea"/>
                <a:cs typeface="+mn-cs"/>
              </a:rPr>
              <a:t>cannot judge the volume of the swarm, but only observe their</a:t>
            </a:r>
            <a:endParaRPr lang="en-US" dirty="0"/>
          </a:p>
        </p:txBody>
      </p:sp>
      <p:sp>
        <p:nvSpPr>
          <p:cNvPr id="4" name="Slide Number Placeholder 3"/>
          <p:cNvSpPr>
            <a:spLocks noGrp="1"/>
          </p:cNvSpPr>
          <p:nvPr>
            <p:ph type="sldNum" sz="quarter" idx="10"/>
          </p:nvPr>
        </p:nvSpPr>
        <p:spPr/>
        <p:txBody>
          <a:bodyPr/>
          <a:lstStyle/>
          <a:p>
            <a:fld id="{56D9F4AE-482E-4231-9A30-C21C5FF59FBF}" type="slidenum">
              <a:rPr lang="en-US" smtClean="0"/>
              <a:t>11</a:t>
            </a:fld>
            <a:endParaRPr lang="en-US"/>
          </a:p>
        </p:txBody>
      </p:sp>
    </p:spTree>
    <p:extLst>
      <p:ext uri="{BB962C8B-B14F-4D97-AF65-F5344CB8AC3E}">
        <p14:creationId xmlns:p14="http://schemas.microsoft.com/office/powerpoint/2010/main" val="710560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D9F4AE-482E-4231-9A30-C21C5FF59FBF}" type="slidenum">
              <a:rPr lang="en-US" smtClean="0"/>
              <a:t>12</a:t>
            </a:fld>
            <a:endParaRPr lang="en-US"/>
          </a:p>
        </p:txBody>
      </p:sp>
    </p:spTree>
    <p:extLst>
      <p:ext uri="{BB962C8B-B14F-4D97-AF65-F5344CB8AC3E}">
        <p14:creationId xmlns:p14="http://schemas.microsoft.com/office/powerpoint/2010/main" val="710560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D9F4AE-482E-4231-9A30-C21C5FF59FBF}" type="slidenum">
              <a:rPr lang="en-US" smtClean="0"/>
              <a:t>3</a:t>
            </a:fld>
            <a:endParaRPr lang="en-US"/>
          </a:p>
        </p:txBody>
      </p:sp>
    </p:spTree>
    <p:extLst>
      <p:ext uri="{BB962C8B-B14F-4D97-AF65-F5344CB8AC3E}">
        <p14:creationId xmlns:p14="http://schemas.microsoft.com/office/powerpoint/2010/main" val="710560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Initialize: Radius from</a:t>
            </a:r>
            <a:r>
              <a:rPr lang="en-US" baseline="0" dirty="0" smtClean="0"/>
              <a:t> Gaussian, on lattice, Small deviation from lattice points to prevent crystallization.</a:t>
            </a:r>
            <a:endParaRPr lang="en-US" dirty="0"/>
          </a:p>
        </p:txBody>
      </p:sp>
      <p:sp>
        <p:nvSpPr>
          <p:cNvPr id="4" name="Slide Number Placeholder 3"/>
          <p:cNvSpPr>
            <a:spLocks noGrp="1"/>
          </p:cNvSpPr>
          <p:nvPr>
            <p:ph type="sldNum" sz="quarter" idx="10"/>
          </p:nvPr>
        </p:nvSpPr>
        <p:spPr/>
        <p:txBody>
          <a:bodyPr/>
          <a:lstStyle/>
          <a:p>
            <a:fld id="{56D9F4AE-482E-4231-9A30-C21C5FF59FBF}" type="slidenum">
              <a:rPr lang="en-US" smtClean="0"/>
              <a:t>4</a:t>
            </a:fld>
            <a:endParaRPr lang="en-US"/>
          </a:p>
        </p:txBody>
      </p:sp>
    </p:spTree>
    <p:extLst>
      <p:ext uri="{BB962C8B-B14F-4D97-AF65-F5344CB8AC3E}">
        <p14:creationId xmlns:p14="http://schemas.microsoft.com/office/powerpoint/2010/main" val="710560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Individuals in dense, biological swarms often cannot judge the volume of the swarm, but only observe their local environment. Therefore, we consider the local interaction rules we use in this work to be more realistic for describing the rules that individuals in actual swarms follow than models with long-range interactions.</a:t>
            </a:r>
            <a:endParaRPr lang="en-US" dirty="0"/>
          </a:p>
        </p:txBody>
      </p:sp>
      <p:sp>
        <p:nvSpPr>
          <p:cNvPr id="4" name="Slide Number Placeholder 3"/>
          <p:cNvSpPr>
            <a:spLocks noGrp="1"/>
          </p:cNvSpPr>
          <p:nvPr>
            <p:ph type="sldNum" sz="quarter" idx="10"/>
          </p:nvPr>
        </p:nvSpPr>
        <p:spPr/>
        <p:txBody>
          <a:bodyPr/>
          <a:lstStyle/>
          <a:p>
            <a:fld id="{56D9F4AE-482E-4231-9A30-C21C5FF59FBF}" type="slidenum">
              <a:rPr lang="en-US" smtClean="0"/>
              <a:t>5</a:t>
            </a:fld>
            <a:endParaRPr lang="en-US"/>
          </a:p>
        </p:txBody>
      </p:sp>
    </p:spTree>
    <p:extLst>
      <p:ext uri="{BB962C8B-B14F-4D97-AF65-F5344CB8AC3E}">
        <p14:creationId xmlns:p14="http://schemas.microsoft.com/office/powerpoint/2010/main" val="710560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smtClean="0">
                <a:solidFill>
                  <a:schemeClr val="tx1"/>
                </a:solidFill>
                <a:latin typeface="+mn-lt"/>
                <a:ea typeface="+mn-ea"/>
                <a:cs typeface="+mn-cs"/>
              </a:rPr>
              <a:t>Expl</a:t>
            </a:r>
            <a:r>
              <a:rPr lang="en-US" sz="1200" b="0" i="0" u="none" strike="noStrike" kern="1200" baseline="0" dirty="0" smtClean="0">
                <a:solidFill>
                  <a:schemeClr val="tx1"/>
                </a:solidFill>
                <a:latin typeface="+mn-lt"/>
                <a:ea typeface="+mn-ea"/>
                <a:cs typeface="+mn-cs"/>
              </a:rPr>
              <a:t> eq. </a:t>
            </a:r>
          </a:p>
          <a:p>
            <a:r>
              <a:rPr lang="en-US" sz="1200" b="0" i="0" u="none" strike="noStrike" kern="1200" baseline="0" dirty="0" smtClean="0">
                <a:solidFill>
                  <a:schemeClr val="tx1"/>
                </a:solidFill>
                <a:latin typeface="+mn-lt"/>
                <a:ea typeface="+mn-ea"/>
                <a:cs typeface="+mn-cs"/>
              </a:rPr>
              <a:t>the first two terms of the force are the self-propulsion and the boundary force, which act in the direction of orientation ˆ</a:t>
            </a:r>
            <a:r>
              <a:rPr lang="en-US" sz="1200" b="0" i="1" u="none" strike="noStrike" kern="1200" baseline="0" dirty="0" err="1" smtClean="0">
                <a:solidFill>
                  <a:schemeClr val="tx1"/>
                </a:solidFill>
                <a:latin typeface="+mn-lt"/>
                <a:ea typeface="+mn-ea"/>
                <a:cs typeface="+mn-cs"/>
              </a:rPr>
              <a:t>ψi</a:t>
            </a:r>
            <a:r>
              <a:rPr lang="en-US" sz="1200" b="0"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 The strength</a:t>
            </a:r>
          </a:p>
          <a:p>
            <a:r>
              <a:rPr lang="en-US" sz="1200" b="0" i="0" u="none" strike="noStrike" kern="1200" baseline="0" dirty="0" smtClean="0">
                <a:solidFill>
                  <a:schemeClr val="tx1"/>
                </a:solidFill>
                <a:latin typeface="+mn-lt"/>
                <a:ea typeface="+mn-ea"/>
                <a:cs typeface="+mn-cs"/>
              </a:rPr>
              <a:t>of these interactions is set by </a:t>
            </a:r>
            <a:r>
              <a:rPr lang="en-US" sz="1200" b="0" i="1" u="none" strike="noStrike" kern="1200" baseline="0" dirty="0" err="1" smtClean="0">
                <a:solidFill>
                  <a:schemeClr val="tx1"/>
                </a:solidFill>
                <a:latin typeface="+mn-lt"/>
                <a:ea typeface="+mn-ea"/>
                <a:cs typeface="+mn-cs"/>
              </a:rPr>
              <a:t>F</a:t>
            </a:r>
            <a:r>
              <a:rPr lang="en-US" sz="1200" b="0" i="0" u="none" strike="noStrike" kern="1200" baseline="0" dirty="0" err="1" smtClean="0">
                <a:solidFill>
                  <a:schemeClr val="tx1"/>
                </a:solidFill>
                <a:latin typeface="+mn-lt"/>
                <a:ea typeface="+mn-ea"/>
                <a:cs typeface="+mn-cs"/>
              </a:rPr>
              <a:t>self</a:t>
            </a:r>
            <a:r>
              <a:rPr lang="en-US" sz="1200" b="0" i="0" u="none" strike="noStrike" kern="1200" baseline="0" dirty="0" smtClean="0">
                <a:solidFill>
                  <a:schemeClr val="tx1"/>
                </a:solidFill>
                <a:latin typeface="+mn-lt"/>
                <a:ea typeface="+mn-ea"/>
                <a:cs typeface="+mn-cs"/>
              </a:rPr>
              <a:t> and </a:t>
            </a:r>
            <a:r>
              <a:rPr lang="en-US" sz="1200" b="0" i="1" u="none" strike="noStrike" kern="1200" baseline="0" dirty="0" smtClean="0">
                <a:solidFill>
                  <a:schemeClr val="tx1"/>
                </a:solidFill>
                <a:latin typeface="+mn-lt"/>
                <a:ea typeface="+mn-ea"/>
                <a:cs typeface="+mn-cs"/>
              </a:rPr>
              <a:t>F</a:t>
            </a:r>
            <a:r>
              <a:rPr lang="en-US" sz="1200" b="0" i="0" u="none" strike="noStrike" kern="1200" baseline="0" dirty="0" smtClean="0">
                <a:solidFill>
                  <a:schemeClr val="tx1"/>
                </a:solidFill>
                <a:latin typeface="+mn-lt"/>
                <a:ea typeface="+mn-ea"/>
                <a:cs typeface="+mn-cs"/>
              </a:rPr>
              <a:t>in, respectively. The last force term is the repulsion between overlapping particles </a:t>
            </a:r>
            <a:r>
              <a:rPr lang="en-US" sz="1200" b="0" i="1" u="none" strike="noStrike" kern="1200" baseline="0" dirty="0" err="1" smtClean="0">
                <a:solidFill>
                  <a:schemeClr val="tx1"/>
                </a:solidFill>
                <a:latin typeface="+mn-lt"/>
                <a:ea typeface="+mn-ea"/>
                <a:cs typeface="+mn-cs"/>
              </a:rPr>
              <a:t>i</a:t>
            </a:r>
            <a:r>
              <a:rPr lang="en-US" sz="1200" b="0"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and </a:t>
            </a:r>
            <a:r>
              <a:rPr lang="en-US" sz="1200" b="0" i="1" u="none" strike="noStrike" kern="1200" baseline="0" dirty="0" smtClean="0">
                <a:solidFill>
                  <a:schemeClr val="tx1"/>
                </a:solidFill>
                <a:latin typeface="+mn-lt"/>
                <a:ea typeface="+mn-ea"/>
                <a:cs typeface="+mn-cs"/>
              </a:rPr>
              <a:t>j </a:t>
            </a:r>
            <a:r>
              <a:rPr lang="en-US" sz="1200" b="0" i="0" u="none" strike="noStrike" kern="1200" baseline="0" dirty="0" smtClean="0">
                <a:solidFill>
                  <a:schemeClr val="tx1"/>
                </a:solidFill>
                <a:latin typeface="+mn-lt"/>
                <a:ea typeface="+mn-ea"/>
                <a:cs typeface="+mn-cs"/>
              </a:rPr>
              <a:t>, where the amount of overlap is given by |  </a:t>
            </a:r>
            <a:r>
              <a:rPr lang="en-US" sz="1200" b="0" i="1" u="none" strike="noStrike" kern="1200" baseline="0" dirty="0" err="1" smtClean="0">
                <a:solidFill>
                  <a:schemeClr val="tx1"/>
                </a:solidFill>
                <a:latin typeface="+mn-lt"/>
                <a:ea typeface="+mn-ea"/>
                <a:cs typeface="+mn-cs"/>
              </a:rPr>
              <a:t>dij</a:t>
            </a:r>
            <a:r>
              <a:rPr lang="en-US" sz="1200" b="0"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 (which, of course, is zero for </a:t>
            </a:r>
            <a:r>
              <a:rPr lang="en-US" sz="1200" b="0" i="0" u="none" strike="noStrike" kern="1200" baseline="0" dirty="0" err="1" smtClean="0">
                <a:solidFill>
                  <a:schemeClr val="tx1"/>
                </a:solidFill>
                <a:latin typeface="+mn-lt"/>
                <a:ea typeface="+mn-ea"/>
                <a:cs typeface="+mn-cs"/>
              </a:rPr>
              <a:t>nonoverlapping</a:t>
            </a:r>
            <a:r>
              <a:rPr lang="en-US" sz="1200" b="0" i="0" u="none" strike="noStrike" kern="1200" baseline="0" dirty="0" smtClean="0">
                <a:solidFill>
                  <a:schemeClr val="tx1"/>
                </a:solidFill>
                <a:latin typeface="+mn-lt"/>
                <a:ea typeface="+mn-ea"/>
                <a:cs typeface="+mn-cs"/>
              </a:rPr>
              <a:t> particles). The strength of the repulsion force is set by the spring constant </a:t>
            </a:r>
            <a:r>
              <a:rPr lang="en-US" sz="1200" b="0" i="1" u="none" strike="noStrike" kern="1200" baseline="0" dirty="0" smtClean="0">
                <a:solidFill>
                  <a:schemeClr val="tx1"/>
                </a:solidFill>
                <a:latin typeface="+mn-lt"/>
                <a:ea typeface="+mn-ea"/>
                <a:cs typeface="+mn-cs"/>
              </a:rPr>
              <a:t>k</a:t>
            </a:r>
            <a:r>
              <a:rPr lang="en-US" sz="1200" b="0" i="0" u="none" strike="noStrike" kern="1200" baseline="0" dirty="0" smtClean="0">
                <a:solidFill>
                  <a:schemeClr val="tx1"/>
                </a:solidFill>
                <a:latin typeface="+mn-lt"/>
                <a:ea typeface="+mn-ea"/>
                <a:cs typeface="+mn-cs"/>
              </a:rPr>
              <a:t>. The first term of the torque in Eq. (4) turns particles on the boundary inwards. The torque is proportional to a parameter </a:t>
            </a:r>
            <a:r>
              <a:rPr lang="en-US" sz="1200" b="0" i="1" u="none" strike="noStrike" kern="1200" baseline="0" dirty="0" smtClean="0">
                <a:solidFill>
                  <a:schemeClr val="tx1"/>
                </a:solidFill>
                <a:latin typeface="+mn-lt"/>
                <a:ea typeface="+mn-ea"/>
                <a:cs typeface="+mn-cs"/>
              </a:rPr>
              <a:t>T</a:t>
            </a:r>
            <a:r>
              <a:rPr lang="en-US" sz="1200" b="0" i="0" u="none" strike="noStrike" kern="1200" baseline="0" dirty="0" smtClean="0">
                <a:solidFill>
                  <a:schemeClr val="tx1"/>
                </a:solidFill>
                <a:latin typeface="+mn-lt"/>
                <a:ea typeface="+mn-ea"/>
                <a:cs typeface="+mn-cs"/>
              </a:rPr>
              <a:t>in times the angle between the orientation ˆ</a:t>
            </a:r>
            <a:r>
              <a:rPr lang="en-US" sz="1200" b="0" i="1" u="none" strike="noStrike" kern="1200" baseline="0" dirty="0" err="1" smtClean="0">
                <a:solidFill>
                  <a:schemeClr val="tx1"/>
                </a:solidFill>
                <a:latin typeface="+mn-lt"/>
                <a:ea typeface="+mn-ea"/>
                <a:cs typeface="+mn-cs"/>
              </a:rPr>
              <a:t>ψi</a:t>
            </a:r>
            <a:r>
              <a:rPr lang="en-US" sz="1200" b="0"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and the exterior bisector of </a:t>
            </a:r>
            <a:r>
              <a:rPr lang="en-US" sz="1200" b="0" i="1" u="none" strike="noStrike" kern="1200" baseline="0" dirty="0" err="1" smtClean="0">
                <a:solidFill>
                  <a:schemeClr val="tx1"/>
                </a:solidFill>
                <a:latin typeface="+mn-lt"/>
                <a:ea typeface="+mn-ea"/>
                <a:cs typeface="+mn-cs"/>
              </a:rPr>
              <a:t>θ</a:t>
            </a:r>
            <a:r>
              <a:rPr lang="en-US" sz="1200" b="0" i="0" u="none" strike="noStrike" kern="1200" baseline="0" dirty="0" err="1" smtClean="0">
                <a:solidFill>
                  <a:schemeClr val="tx1"/>
                </a:solidFill>
                <a:latin typeface="+mn-lt"/>
                <a:ea typeface="+mn-ea"/>
                <a:cs typeface="+mn-cs"/>
              </a:rPr>
              <a:t>out</a:t>
            </a:r>
            <a:r>
              <a:rPr lang="en-US" sz="1200" b="0" i="1" u="none" strike="noStrike" kern="1200" baseline="0" dirty="0" err="1" smtClean="0">
                <a:solidFill>
                  <a:schemeClr val="tx1"/>
                </a:solidFill>
                <a:latin typeface="+mn-lt"/>
                <a:ea typeface="+mn-ea"/>
                <a:cs typeface="+mn-cs"/>
              </a:rPr>
              <a:t>,i</a:t>
            </a:r>
            <a:r>
              <a:rPr lang="en-US" sz="1200" b="0"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 The second term is responsible for the </a:t>
            </a:r>
            <a:r>
              <a:rPr lang="en-US" sz="1200" b="0" i="0" u="none" strike="noStrike" kern="1200" baseline="0" dirty="0" err="1" smtClean="0">
                <a:solidFill>
                  <a:schemeClr val="tx1"/>
                </a:solidFill>
                <a:latin typeface="+mn-lt"/>
                <a:ea typeface="+mn-ea"/>
                <a:cs typeface="+mn-cs"/>
              </a:rPr>
              <a:t>orientational</a:t>
            </a:r>
            <a:r>
              <a:rPr lang="en-US" sz="1200" b="0" i="0" u="none" strike="noStrike" kern="1200" baseline="0" dirty="0" smtClean="0">
                <a:solidFill>
                  <a:schemeClr val="tx1"/>
                </a:solidFill>
                <a:latin typeface="+mn-lt"/>
                <a:ea typeface="+mn-ea"/>
                <a:cs typeface="+mn-cs"/>
              </a:rPr>
              <a:t> noise a particle </a:t>
            </a:r>
            <a:r>
              <a:rPr lang="en-US" sz="1200" b="0" i="0" u="none" strike="noStrike" kern="1200" baseline="0" dirty="0" err="1" smtClean="0">
                <a:solidFill>
                  <a:schemeClr val="tx1"/>
                </a:solidFill>
                <a:latin typeface="+mn-lt"/>
                <a:ea typeface="+mn-ea"/>
                <a:cs typeface="+mn-cs"/>
              </a:rPr>
              <a:t>experiences.We</a:t>
            </a:r>
            <a:r>
              <a:rPr lang="en-US" sz="1200" b="0" i="0" u="none" strike="noStrike" kern="1200" baseline="0" dirty="0" smtClean="0">
                <a:solidFill>
                  <a:schemeClr val="tx1"/>
                </a:solidFill>
                <a:latin typeface="+mn-lt"/>
                <a:ea typeface="+mn-ea"/>
                <a:cs typeface="+mn-cs"/>
              </a:rPr>
              <a:t> pick </a:t>
            </a:r>
            <a:r>
              <a:rPr lang="el-GR" sz="1200" b="0" i="1" u="none" strike="noStrike" kern="1200" baseline="0" dirty="0" smtClean="0">
                <a:solidFill>
                  <a:schemeClr val="tx1"/>
                </a:solidFill>
                <a:latin typeface="+mn-lt"/>
                <a:ea typeface="+mn-ea"/>
                <a:cs typeface="+mn-cs"/>
              </a:rPr>
              <a:t>ξ</a:t>
            </a:r>
            <a:r>
              <a:rPr lang="en-US" sz="1200" b="0" i="1" u="none" strike="noStrike" kern="1200" baseline="0" dirty="0" err="1" smtClean="0">
                <a:solidFill>
                  <a:schemeClr val="tx1"/>
                </a:solidFill>
                <a:latin typeface="+mn-lt"/>
                <a:ea typeface="+mn-ea"/>
                <a:cs typeface="+mn-cs"/>
              </a:rPr>
              <a:t>i</a:t>
            </a:r>
            <a:r>
              <a:rPr lang="en-US" sz="1200" b="0"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randomly from {−1</a:t>
            </a:r>
            <a:r>
              <a:rPr lang="en-US" sz="1200" b="0" i="1" u="none" strike="noStrike" kern="1200" baseline="0" dirty="0" smtClean="0">
                <a:solidFill>
                  <a:schemeClr val="tx1"/>
                </a:solidFill>
                <a:latin typeface="+mn-lt"/>
                <a:ea typeface="+mn-ea"/>
                <a:cs typeface="+mn-cs"/>
              </a:rPr>
              <a:t>,</a:t>
            </a:r>
            <a:r>
              <a:rPr lang="en-US" sz="1200" b="0" i="0" u="none" strike="noStrike" kern="1200" baseline="0" dirty="0" smtClean="0">
                <a:solidFill>
                  <a:schemeClr val="tx1"/>
                </a:solidFill>
                <a:latin typeface="+mn-lt"/>
                <a:ea typeface="+mn-ea"/>
                <a:cs typeface="+mn-cs"/>
              </a:rPr>
              <a:t>1}, each time step creating a torque of magnitude </a:t>
            </a:r>
            <a:r>
              <a:rPr lang="en-US" sz="1200" b="0" i="1" u="none" strike="noStrike" kern="1200" baseline="0" dirty="0" err="1" smtClean="0">
                <a:solidFill>
                  <a:schemeClr val="tx1"/>
                </a:solidFill>
                <a:latin typeface="+mn-lt"/>
                <a:ea typeface="+mn-ea"/>
                <a:cs typeface="+mn-cs"/>
              </a:rPr>
              <a:t>T</a:t>
            </a:r>
            <a:r>
              <a:rPr lang="en-US" sz="1200" b="0" i="0" u="none" strike="noStrike" kern="1200" baseline="0" dirty="0" err="1" smtClean="0">
                <a:solidFill>
                  <a:schemeClr val="tx1"/>
                </a:solidFill>
                <a:latin typeface="+mn-lt"/>
                <a:ea typeface="+mn-ea"/>
                <a:cs typeface="+mn-cs"/>
              </a:rPr>
              <a:t>noise</a:t>
            </a:r>
            <a:r>
              <a:rPr lang="en-US" sz="1200" b="0" i="0" u="none" strike="noStrike" kern="1200" baseline="0" dirty="0" smtClean="0">
                <a:solidFill>
                  <a:schemeClr val="tx1"/>
                </a:solidFill>
                <a:latin typeface="+mn-lt"/>
                <a:ea typeface="+mn-ea"/>
                <a:cs typeface="+mn-cs"/>
              </a:rPr>
              <a:t>. The final term of the torque aligns particles that are neighbors, where the strength is set by </a:t>
            </a:r>
            <a:r>
              <a:rPr lang="en-US" sz="1200" b="0" i="1" u="none" strike="noStrike" kern="1200" baseline="0" dirty="0" err="1" smtClean="0">
                <a:solidFill>
                  <a:schemeClr val="tx1"/>
                </a:solidFill>
                <a:latin typeface="+mn-lt"/>
                <a:ea typeface="+mn-ea"/>
                <a:cs typeface="+mn-cs"/>
              </a:rPr>
              <a:t>T</a:t>
            </a:r>
            <a:r>
              <a:rPr lang="en-US" sz="1200" b="0" i="0" u="none" strike="noStrike" kern="1200" baseline="0" dirty="0" err="1" smtClean="0">
                <a:solidFill>
                  <a:schemeClr val="tx1"/>
                </a:solidFill>
                <a:latin typeface="+mn-lt"/>
                <a:ea typeface="+mn-ea"/>
                <a:cs typeface="+mn-cs"/>
              </a:rPr>
              <a:t>align</a:t>
            </a:r>
            <a:r>
              <a:rPr lang="en-US" sz="1200" b="0" i="0" u="none" strike="noStrike" kern="1200" baseline="0" dirty="0" smtClean="0">
                <a:solidFill>
                  <a:schemeClr val="tx1"/>
                </a:solidFill>
                <a:latin typeface="+mn-lt"/>
                <a:ea typeface="+mn-ea"/>
                <a:cs typeface="+mn-cs"/>
              </a:rPr>
              <a:t>, and </a:t>
            </a:r>
            <a:r>
              <a:rPr lang="en-US" sz="1200" b="0" i="1" u="none" strike="noStrike" kern="1200" baseline="0" dirty="0" err="1" smtClean="0">
                <a:solidFill>
                  <a:schemeClr val="tx1"/>
                </a:solidFill>
                <a:latin typeface="+mn-lt"/>
                <a:ea typeface="+mn-ea"/>
                <a:cs typeface="+mn-cs"/>
              </a:rPr>
              <a:t>ψij</a:t>
            </a:r>
            <a:r>
              <a:rPr lang="en-US" sz="1200" b="0"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is the mismatch in orientation between particles </a:t>
            </a:r>
            <a:r>
              <a:rPr lang="en-US" sz="1200" b="0" i="1" u="none" strike="noStrike" kern="1200" baseline="0" dirty="0" err="1" smtClean="0">
                <a:solidFill>
                  <a:schemeClr val="tx1"/>
                </a:solidFill>
                <a:latin typeface="+mn-lt"/>
                <a:ea typeface="+mn-ea"/>
                <a:cs typeface="+mn-cs"/>
              </a:rPr>
              <a:t>i</a:t>
            </a:r>
            <a:r>
              <a:rPr lang="en-US" sz="1200" b="0" i="1"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and </a:t>
            </a:r>
            <a:r>
              <a:rPr lang="en-US" sz="1200" b="0" i="1" u="none" strike="noStrike" kern="1200" baseline="0" dirty="0" smtClean="0">
                <a:solidFill>
                  <a:schemeClr val="tx1"/>
                </a:solidFill>
                <a:latin typeface="+mn-lt"/>
                <a:ea typeface="+mn-ea"/>
                <a:cs typeface="+mn-cs"/>
              </a:rPr>
              <a:t>j </a:t>
            </a:r>
            <a:r>
              <a:rPr lang="en-US" sz="1200" b="0" i="0" u="none" strike="noStrike" kern="1200" baseline="0" dirty="0" smtClean="0">
                <a:solidFill>
                  <a:schemeClr val="tx1"/>
                </a:solidFill>
                <a:latin typeface="+mn-lt"/>
                <a:ea typeface="+mn-ea"/>
                <a:cs typeface="+mn-cs"/>
              </a:rPr>
              <a:t>. The alignment is the only interaction which acts between particles (apart from the passive repulsion)</a:t>
            </a:r>
            <a:endParaRPr lang="en-US" dirty="0"/>
          </a:p>
        </p:txBody>
      </p:sp>
      <p:sp>
        <p:nvSpPr>
          <p:cNvPr id="4" name="Slide Number Placeholder 3"/>
          <p:cNvSpPr>
            <a:spLocks noGrp="1"/>
          </p:cNvSpPr>
          <p:nvPr>
            <p:ph type="sldNum" sz="quarter" idx="10"/>
          </p:nvPr>
        </p:nvSpPr>
        <p:spPr/>
        <p:txBody>
          <a:bodyPr/>
          <a:lstStyle/>
          <a:p>
            <a:fld id="{56D9F4AE-482E-4231-9A30-C21C5FF59FBF}" type="slidenum">
              <a:rPr lang="en-US" smtClean="0"/>
              <a:t>6</a:t>
            </a:fld>
            <a:endParaRPr lang="en-US"/>
          </a:p>
        </p:txBody>
      </p:sp>
    </p:spTree>
    <p:extLst>
      <p:ext uri="{BB962C8B-B14F-4D97-AF65-F5344CB8AC3E}">
        <p14:creationId xmlns:p14="http://schemas.microsoft.com/office/powerpoint/2010/main" val="710560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Individuals in dense, biological swarms often</a:t>
            </a:r>
          </a:p>
          <a:p>
            <a:r>
              <a:rPr lang="en-US" sz="1200" b="0" i="0" u="none" strike="noStrike" kern="1200" baseline="0" dirty="0" smtClean="0">
                <a:solidFill>
                  <a:schemeClr val="tx1"/>
                </a:solidFill>
                <a:latin typeface="+mn-lt"/>
                <a:ea typeface="+mn-ea"/>
                <a:cs typeface="+mn-cs"/>
              </a:rPr>
              <a:t>cannot judge the volume of the swarm, but only observe their</a:t>
            </a:r>
            <a:endParaRPr lang="en-US" dirty="0"/>
          </a:p>
        </p:txBody>
      </p:sp>
      <p:sp>
        <p:nvSpPr>
          <p:cNvPr id="4" name="Slide Number Placeholder 3"/>
          <p:cNvSpPr>
            <a:spLocks noGrp="1"/>
          </p:cNvSpPr>
          <p:nvPr>
            <p:ph type="sldNum" sz="quarter" idx="10"/>
          </p:nvPr>
        </p:nvSpPr>
        <p:spPr/>
        <p:txBody>
          <a:bodyPr/>
          <a:lstStyle/>
          <a:p>
            <a:fld id="{56D9F4AE-482E-4231-9A30-C21C5FF59FBF}" type="slidenum">
              <a:rPr lang="en-US" smtClean="0"/>
              <a:t>7</a:t>
            </a:fld>
            <a:endParaRPr lang="en-US"/>
          </a:p>
        </p:txBody>
      </p:sp>
    </p:spTree>
    <p:extLst>
      <p:ext uri="{BB962C8B-B14F-4D97-AF65-F5344CB8AC3E}">
        <p14:creationId xmlns:p14="http://schemas.microsoft.com/office/powerpoint/2010/main" val="710560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Individuals in dense, biological swarms often</a:t>
            </a:r>
          </a:p>
          <a:p>
            <a:r>
              <a:rPr lang="en-US" sz="1200" b="0" i="0" u="none" strike="noStrike" kern="1200" baseline="0" dirty="0" smtClean="0">
                <a:solidFill>
                  <a:schemeClr val="tx1"/>
                </a:solidFill>
                <a:latin typeface="+mn-lt"/>
                <a:ea typeface="+mn-ea"/>
                <a:cs typeface="+mn-cs"/>
              </a:rPr>
              <a:t>cannot judge the volume of the swarm, but only observe their</a:t>
            </a:r>
            <a:endParaRPr lang="en-US" dirty="0"/>
          </a:p>
        </p:txBody>
      </p:sp>
      <p:sp>
        <p:nvSpPr>
          <p:cNvPr id="4" name="Slide Number Placeholder 3"/>
          <p:cNvSpPr>
            <a:spLocks noGrp="1"/>
          </p:cNvSpPr>
          <p:nvPr>
            <p:ph type="sldNum" sz="quarter" idx="10"/>
          </p:nvPr>
        </p:nvSpPr>
        <p:spPr/>
        <p:txBody>
          <a:bodyPr/>
          <a:lstStyle/>
          <a:p>
            <a:fld id="{56D9F4AE-482E-4231-9A30-C21C5FF59FBF}" type="slidenum">
              <a:rPr lang="en-US" smtClean="0"/>
              <a:t>8</a:t>
            </a:fld>
            <a:endParaRPr lang="en-US"/>
          </a:p>
        </p:txBody>
      </p:sp>
    </p:spTree>
    <p:extLst>
      <p:ext uri="{BB962C8B-B14F-4D97-AF65-F5344CB8AC3E}">
        <p14:creationId xmlns:p14="http://schemas.microsoft.com/office/powerpoint/2010/main" val="710560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Individuals in dense, biological swarms often</a:t>
            </a:r>
          </a:p>
          <a:p>
            <a:r>
              <a:rPr lang="en-US" sz="1200" b="0" i="0" u="none" strike="noStrike" kern="1200" baseline="0" dirty="0" smtClean="0">
                <a:solidFill>
                  <a:schemeClr val="tx1"/>
                </a:solidFill>
                <a:latin typeface="+mn-lt"/>
                <a:ea typeface="+mn-ea"/>
                <a:cs typeface="+mn-cs"/>
              </a:rPr>
              <a:t>cannot judge the volume of the swarm, but only observe their</a:t>
            </a:r>
            <a:endParaRPr lang="en-US" dirty="0"/>
          </a:p>
        </p:txBody>
      </p:sp>
      <p:sp>
        <p:nvSpPr>
          <p:cNvPr id="4" name="Slide Number Placeholder 3"/>
          <p:cNvSpPr>
            <a:spLocks noGrp="1"/>
          </p:cNvSpPr>
          <p:nvPr>
            <p:ph type="sldNum" sz="quarter" idx="10"/>
          </p:nvPr>
        </p:nvSpPr>
        <p:spPr/>
        <p:txBody>
          <a:bodyPr/>
          <a:lstStyle/>
          <a:p>
            <a:fld id="{56D9F4AE-482E-4231-9A30-C21C5FF59FBF}" type="slidenum">
              <a:rPr lang="en-US" smtClean="0"/>
              <a:t>9</a:t>
            </a:fld>
            <a:endParaRPr lang="en-US"/>
          </a:p>
        </p:txBody>
      </p:sp>
    </p:spTree>
    <p:extLst>
      <p:ext uri="{BB962C8B-B14F-4D97-AF65-F5344CB8AC3E}">
        <p14:creationId xmlns:p14="http://schemas.microsoft.com/office/powerpoint/2010/main" val="710560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Individuals in dense, biological swarms often</a:t>
            </a:r>
          </a:p>
          <a:p>
            <a:r>
              <a:rPr lang="en-US" sz="1200" b="0" i="0" u="none" strike="noStrike" kern="1200" baseline="0" dirty="0" smtClean="0">
                <a:solidFill>
                  <a:schemeClr val="tx1"/>
                </a:solidFill>
                <a:latin typeface="+mn-lt"/>
                <a:ea typeface="+mn-ea"/>
                <a:cs typeface="+mn-cs"/>
              </a:rPr>
              <a:t>cannot judge the volume of the swarm, but only observe their</a:t>
            </a:r>
            <a:endParaRPr lang="en-US" dirty="0"/>
          </a:p>
        </p:txBody>
      </p:sp>
      <p:sp>
        <p:nvSpPr>
          <p:cNvPr id="4" name="Slide Number Placeholder 3"/>
          <p:cNvSpPr>
            <a:spLocks noGrp="1"/>
          </p:cNvSpPr>
          <p:nvPr>
            <p:ph type="sldNum" sz="quarter" idx="10"/>
          </p:nvPr>
        </p:nvSpPr>
        <p:spPr/>
        <p:txBody>
          <a:bodyPr/>
          <a:lstStyle/>
          <a:p>
            <a:fld id="{56D9F4AE-482E-4231-9A30-C21C5FF59FBF}" type="slidenum">
              <a:rPr lang="en-US" smtClean="0"/>
              <a:t>10</a:t>
            </a:fld>
            <a:endParaRPr lang="en-US"/>
          </a:p>
        </p:txBody>
      </p:sp>
    </p:spTree>
    <p:extLst>
      <p:ext uri="{BB962C8B-B14F-4D97-AF65-F5344CB8AC3E}">
        <p14:creationId xmlns:p14="http://schemas.microsoft.com/office/powerpoint/2010/main" val="710560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030115" y="4650640"/>
            <a:ext cx="3970330" cy="1374345"/>
          </a:xfrm>
          <a:noFill/>
          <a:effectLst>
            <a:outerShdw blurRad="88900" dist="38100" dir="5400000" algn="ctr" rotWithShape="0">
              <a:schemeClr val="tx1">
                <a:alpha val="83000"/>
              </a:schemeClr>
            </a:outerShdw>
          </a:effectLst>
        </p:spPr>
        <p:txBody>
          <a:bodyPr>
            <a:normAutofit/>
          </a:bodyPr>
          <a:lstStyle>
            <a:lvl1pPr algn="l">
              <a:defRPr sz="36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5030115" y="833015"/>
            <a:ext cx="3970329" cy="1068935"/>
          </a:xfrm>
        </p:spPr>
        <p:txBody>
          <a:bodyPr>
            <a:normAutofit/>
          </a:bodyPr>
          <a:lstStyle>
            <a:lvl1pPr marL="0" indent="0" algn="l">
              <a:buNone/>
              <a:defRPr sz="2600">
                <a:solidFill>
                  <a:schemeClr val="accent5">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a:t>
            </a:r>
          </a:p>
          <a:p>
            <a:r>
              <a:rPr lang="en-US" dirty="0" smtClean="0"/>
              <a:t>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4/29/2016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4/29/2016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4/29/2016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4/29/2016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1670" y="1291130"/>
            <a:ext cx="8246070" cy="458115"/>
          </a:xfrm>
        </p:spPr>
        <p:txBody>
          <a:bodyPr>
            <a:normAutofit/>
          </a:bodyPr>
          <a:lstStyle>
            <a:lvl1pPr algn="l">
              <a:defRPr sz="3600">
                <a:solidFill>
                  <a:schemeClr val="accent5">
                    <a:lumMod val="75000"/>
                  </a:schemeClr>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601670" y="1901950"/>
            <a:ext cx="8246070" cy="4428445"/>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4/29/2016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23310" y="527605"/>
            <a:ext cx="7024430" cy="684885"/>
          </a:xfrm>
        </p:spPr>
        <p:txBody>
          <a:bodyPr>
            <a:normAutofit/>
          </a:bodyPr>
          <a:lstStyle>
            <a:lvl1pPr algn="l">
              <a:defRPr sz="3600">
                <a:solidFill>
                  <a:schemeClr val="accent5">
                    <a:lumMod val="75000"/>
                  </a:schemeClr>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1823310" y="1443835"/>
            <a:ext cx="7016195" cy="4275740"/>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4/29/2016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4/29/2016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074F12-AA26-4AC8-9962-C36BB8F32554}" type="datetimeFigureOut">
              <a:rPr lang="en-US" smtClean="0"/>
              <a:pPr/>
              <a:t>4/29/2016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5" y="1291130"/>
            <a:ext cx="8382305" cy="532180"/>
          </a:xfrm>
        </p:spPr>
        <p:txBody>
          <a:bodyPr>
            <a:normAutofit/>
          </a:bodyPr>
          <a:lstStyle>
            <a:lvl1pPr algn="l">
              <a:defRPr sz="3600">
                <a:solidFill>
                  <a:schemeClr val="accent5">
                    <a:lumMod val="75000"/>
                  </a:schemeClr>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48965" y="1901950"/>
            <a:ext cx="4275740" cy="620719"/>
          </a:xfrm>
        </p:spPr>
        <p:txBody>
          <a:bodyPr anchor="b"/>
          <a:lstStyle>
            <a:lvl1pPr marL="0" indent="0">
              <a:buNone/>
              <a:defRPr sz="2400" b="1" baseline="0">
                <a:solidFill>
                  <a:schemeClr val="accent5">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48965" y="2512771"/>
            <a:ext cx="4275740" cy="3187763"/>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724704" y="1901950"/>
            <a:ext cx="4123035" cy="620719"/>
          </a:xfrm>
        </p:spPr>
        <p:txBody>
          <a:bodyPr anchor="b"/>
          <a:lstStyle>
            <a:lvl1pPr marL="0" indent="0">
              <a:buNone/>
              <a:defRPr sz="2400" b="1">
                <a:solidFill>
                  <a:schemeClr val="accent5">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724704" y="2512771"/>
            <a:ext cx="4123035" cy="3187763"/>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4/29/2016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074F12-AA26-4AC8-9962-C36BB8F32554}" type="datetimeFigureOut">
              <a:rPr lang="en-US" smtClean="0"/>
              <a:pPr/>
              <a:t>4/29/2016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4/29/2016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4/29/2016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4/29/2016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0.png"/><Relationship Id="rId5" Type="http://schemas.openxmlformats.org/officeDocument/2006/relationships/image" Target="../media/image7.jp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21.png"/><Relationship Id="rId5" Type="http://schemas.openxmlformats.org/officeDocument/2006/relationships/image" Target="../media/image7.jp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e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877410" y="4192525"/>
            <a:ext cx="3970330" cy="1221640"/>
          </a:xfrm>
        </p:spPr>
        <p:txBody>
          <a:bodyPr>
            <a:normAutofit fontScale="90000"/>
          </a:bodyPr>
          <a:lstStyle/>
          <a:p>
            <a:r>
              <a:rPr lang="en-US" dirty="0" smtClean="0"/>
              <a:t>Collective dynamics of soft </a:t>
            </a:r>
            <a:r>
              <a:rPr lang="en-US" smtClean="0"/>
              <a:t>active particles</a:t>
            </a:r>
            <a:endParaRPr lang="en-US" dirty="0"/>
          </a:p>
        </p:txBody>
      </p:sp>
      <p:sp>
        <p:nvSpPr>
          <p:cNvPr id="3" name="Subtitle 2"/>
          <p:cNvSpPr>
            <a:spLocks noGrp="1"/>
          </p:cNvSpPr>
          <p:nvPr>
            <p:ph type="subTitle" idx="1"/>
          </p:nvPr>
        </p:nvSpPr>
        <p:spPr>
          <a:xfrm>
            <a:off x="4854303" y="833015"/>
            <a:ext cx="4275740" cy="1221640"/>
          </a:xfrm>
        </p:spPr>
        <p:txBody>
          <a:bodyPr>
            <a:normAutofit fontScale="92500" lnSpcReduction="20000"/>
          </a:bodyPr>
          <a:lstStyle/>
          <a:p>
            <a:r>
              <a:rPr lang="en-US" dirty="0" smtClean="0"/>
              <a:t>Edward Jansen</a:t>
            </a:r>
          </a:p>
          <a:p>
            <a:r>
              <a:rPr lang="en-US" dirty="0" smtClean="0"/>
              <a:t>Bas W.A. de Jong</a:t>
            </a:r>
          </a:p>
          <a:p>
            <a:r>
              <a:rPr lang="en-US" dirty="0" smtClean="0"/>
              <a:t>Liza de Wilde</a:t>
            </a:r>
            <a:endParaRPr lang="en-US" dirty="0"/>
          </a:p>
        </p:txBody>
      </p:sp>
    </p:spTree>
    <p:extLst>
      <p:ext uri="{BB962C8B-B14F-4D97-AF65-F5344CB8AC3E}">
        <p14:creationId xmlns:p14="http://schemas.microsoft.com/office/powerpoint/2010/main" val="3639203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Results: Migrating</a:t>
            </a:r>
            <a:endParaRPr lang="en-US" dirty="0"/>
          </a:p>
        </p:txBody>
      </p:sp>
      <p:pic>
        <p:nvPicPr>
          <p:cNvPr id="3" name="Simulation_v2_L=20_W=20_steps=392000_la=0.10_ls=0.06">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2481263" y="1444625"/>
            <a:ext cx="5700712" cy="4275138"/>
          </a:xfrm>
        </p:spPr>
      </p:pic>
    </p:spTree>
    <p:extLst>
      <p:ext uri="{BB962C8B-B14F-4D97-AF65-F5344CB8AC3E}">
        <p14:creationId xmlns:p14="http://schemas.microsoft.com/office/powerpoint/2010/main" val="13010047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Results: Jammed</a:t>
            </a:r>
            <a:endParaRPr lang="en-US" dirty="0"/>
          </a:p>
        </p:txBody>
      </p:sp>
      <p:pic>
        <p:nvPicPr>
          <p:cNvPr id="3" name="Simulation_L=40_W=10_steps=100000_la=0.30_ls=0.05">
            <a:hlinkClick r:id="" action="ppaction://media"/>
          </p:cNvPr>
          <p:cNvPicPr>
            <a:picLocks noGrp="1" noChangeAspect="1"/>
          </p:cNvPicPr>
          <p:nvPr>
            <p:ph idx="1"/>
            <a:videoFile r:link="rId1"/>
            <p:extLst>
              <p:ext uri="{DAA4B4D4-6D71-4841-9C94-3DE7FCFB9230}">
                <p14:media xmlns:p14="http://schemas.microsoft.com/office/powerpoint/2010/main" r:embed="rId2">
                  <p14:trim st="64410" end="117297"/>
                </p14:media>
              </p:ext>
            </p:extLst>
          </p:nvPr>
        </p:nvPicPr>
        <p:blipFill>
          <a:blip r:embed="rId6"/>
          <a:stretch>
            <a:fillRect/>
          </a:stretch>
        </p:blipFill>
        <p:spPr>
          <a:xfrm>
            <a:off x="2481263" y="1444625"/>
            <a:ext cx="5700712" cy="4275138"/>
          </a:xfrm>
        </p:spPr>
      </p:pic>
    </p:spTree>
    <p:extLst>
      <p:ext uri="{BB962C8B-B14F-4D97-AF65-F5344CB8AC3E}">
        <p14:creationId xmlns:p14="http://schemas.microsoft.com/office/powerpoint/2010/main" val="65043695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Conclusion</a:t>
            </a:r>
            <a:endParaRPr lang="en-US" dirty="0"/>
          </a:p>
        </p:txBody>
      </p:sp>
      <p:sp>
        <p:nvSpPr>
          <p:cNvPr id="2" name="Content Placeholder 1"/>
          <p:cNvSpPr>
            <a:spLocks noGrp="1"/>
          </p:cNvSpPr>
          <p:nvPr>
            <p:ph idx="1"/>
          </p:nvPr>
        </p:nvSpPr>
        <p:spPr/>
        <p:txBody>
          <a:bodyPr>
            <a:normAutofit lnSpcReduction="10000"/>
          </a:bodyPr>
          <a:lstStyle/>
          <a:p>
            <a:r>
              <a:rPr lang="en-US" dirty="0" smtClean="0"/>
              <a:t>Migrating &amp; jammed configurations </a:t>
            </a:r>
            <a:r>
              <a:rPr lang="en-US" dirty="0" smtClean="0">
                <a:sym typeface="Wingdings" panose="05000000000000000000" pitchFamily="2" charset="2"/>
              </a:rPr>
              <a:t></a:t>
            </a:r>
            <a:r>
              <a:rPr lang="en-US" dirty="0">
                <a:sym typeface="Wingdings" panose="05000000000000000000" pitchFamily="2" charset="2"/>
              </a:rPr>
              <a:t> </a:t>
            </a: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No problem!</a:t>
            </a:r>
          </a:p>
          <a:p>
            <a:endParaRPr lang="en-US" dirty="0">
              <a:sym typeface="Wingdings" panose="05000000000000000000" pitchFamily="2" charset="2"/>
            </a:endParaRPr>
          </a:p>
          <a:p>
            <a:r>
              <a:rPr lang="en-US" dirty="0" smtClean="0">
                <a:sym typeface="Wingdings" panose="05000000000000000000" pitchFamily="2" charset="2"/>
              </a:rPr>
              <a:t>Rotating configuration </a:t>
            </a:r>
            <a:br>
              <a:rPr lang="en-US" dirty="0" smtClean="0">
                <a:sym typeface="Wingdings" panose="05000000000000000000" pitchFamily="2" charset="2"/>
              </a:rPr>
            </a:br>
            <a:r>
              <a:rPr lang="en-US" dirty="0" smtClean="0">
                <a:sym typeface="Wingdings" panose="05000000000000000000" pitchFamily="2" charset="2"/>
              </a:rPr>
              <a:t>Need more </a:t>
            </a:r>
            <a:r>
              <a:rPr lang="en-US" dirty="0" err="1" smtClean="0">
                <a:sym typeface="Wingdings" panose="05000000000000000000" pitchFamily="2" charset="2"/>
              </a:rPr>
              <a:t>timesteps</a:t>
            </a:r>
            <a:r>
              <a:rPr lang="en-US" dirty="0" smtClean="0">
                <a:sym typeface="Wingdings" panose="05000000000000000000" pitchFamily="2" charset="2"/>
              </a:rPr>
              <a:t>!</a:t>
            </a:r>
          </a:p>
          <a:p>
            <a:endParaRPr lang="en-US" dirty="0">
              <a:sym typeface="Wingdings" panose="05000000000000000000" pitchFamily="2" charset="2"/>
            </a:endParaRPr>
          </a:p>
          <a:p>
            <a:r>
              <a:rPr lang="en-US" dirty="0" smtClean="0">
                <a:sym typeface="Wingdings" panose="05000000000000000000" pitchFamily="2" charset="2"/>
              </a:rPr>
              <a:t>But..</a:t>
            </a:r>
            <a:br>
              <a:rPr lang="en-US" dirty="0" smtClean="0">
                <a:sym typeface="Wingdings" panose="05000000000000000000" pitchFamily="2" charset="2"/>
              </a:rPr>
            </a:br>
            <a:r>
              <a:rPr lang="en-US" dirty="0" smtClean="0">
                <a:sym typeface="Wingdings" panose="05000000000000000000" pitchFamily="2" charset="2"/>
              </a:rPr>
              <a:t>Computationally very expensive</a:t>
            </a:r>
            <a:endParaRPr lang="en-US" dirty="0">
              <a:sym typeface="Wingdings" panose="05000000000000000000" pitchFamily="2" charset="2"/>
            </a:endParaRPr>
          </a:p>
          <a:p>
            <a:pPr marL="457200" lvl="1" indent="0">
              <a:buNone/>
            </a:pPr>
            <a:r>
              <a:rPr lang="en-US" dirty="0" smtClean="0">
                <a:sym typeface="Wingdings" panose="05000000000000000000" pitchFamily="2" charset="2"/>
              </a:rPr>
              <a:t>(</a:t>
            </a:r>
            <a:r>
              <a:rPr lang="en-US" dirty="0" err="1" smtClean="0">
                <a:sym typeface="Wingdings" panose="05000000000000000000" pitchFamily="2" charset="2"/>
              </a:rPr>
              <a:t>cython</a:t>
            </a:r>
            <a:r>
              <a:rPr lang="en-US" dirty="0" smtClean="0">
                <a:sym typeface="Wingdings" panose="05000000000000000000" pitchFamily="2" charset="2"/>
              </a:rPr>
              <a:t> helps… 50x speed up)</a:t>
            </a:r>
          </a:p>
        </p:txBody>
      </p:sp>
    </p:spTree>
    <p:extLst>
      <p:ext uri="{BB962C8B-B14F-4D97-AF65-F5344CB8AC3E}">
        <p14:creationId xmlns:p14="http://schemas.microsoft.com/office/powerpoint/2010/main" val="12152790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5525" y="1280591"/>
            <a:ext cx="3271432" cy="3698140"/>
          </a:xfrm>
          <a:prstGeom prst="rect">
            <a:avLst/>
          </a:prstGeom>
        </p:spPr>
      </p:pic>
      <p:sp>
        <p:nvSpPr>
          <p:cNvPr id="2" name="Title 1"/>
          <p:cNvSpPr>
            <a:spLocks noGrp="1"/>
          </p:cNvSpPr>
          <p:nvPr>
            <p:ph type="title"/>
          </p:nvPr>
        </p:nvSpPr>
        <p:spPr/>
        <p:txBody>
          <a:bodyPr>
            <a:normAutofit fontScale="90000"/>
          </a:bodyPr>
          <a:lstStyle/>
          <a:p>
            <a:r>
              <a:rPr lang="en-US" smtClean="0"/>
              <a:t>Collective Migration</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9785" y="4346448"/>
            <a:ext cx="3206805" cy="2402008"/>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6260" y="1912875"/>
            <a:ext cx="3650360" cy="2433573"/>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36419" y="3982982"/>
            <a:ext cx="3669644" cy="2748691"/>
          </a:xfrm>
          <a:prstGeom prst="rect">
            <a:avLst/>
          </a:prstGeom>
        </p:spPr>
      </p:pic>
    </p:spTree>
    <p:extLst>
      <p:ext uri="{BB962C8B-B14F-4D97-AF65-F5344CB8AC3E}">
        <p14:creationId xmlns:p14="http://schemas.microsoft.com/office/powerpoint/2010/main" val="410330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Research</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823310" y="1291130"/>
            <a:ext cx="7036544" cy="4911688"/>
          </a:xfrm>
        </p:spPr>
      </p:pic>
    </p:spTree>
    <p:extLst>
      <p:ext uri="{BB962C8B-B14F-4D97-AF65-F5344CB8AC3E}">
        <p14:creationId xmlns:p14="http://schemas.microsoft.com/office/powerpoint/2010/main" val="31879203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Method</a:t>
            </a:r>
            <a:endParaRPr lang="en-US" dirty="0"/>
          </a:p>
        </p:txBody>
      </p:sp>
      <p:pic>
        <p:nvPicPr>
          <p:cNvPr id="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823310" y="1749245"/>
            <a:ext cx="6637070" cy="4424713"/>
          </a:xfrm>
        </p:spPr>
      </p:pic>
    </p:spTree>
    <p:extLst>
      <p:ext uri="{BB962C8B-B14F-4D97-AF65-F5344CB8AC3E}">
        <p14:creationId xmlns:p14="http://schemas.microsoft.com/office/powerpoint/2010/main" val="42542319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Method</a:t>
            </a:r>
            <a:endParaRPr lang="en-US" dirty="0"/>
          </a:p>
        </p:txBody>
      </p:sp>
      <p:sp>
        <p:nvSpPr>
          <p:cNvPr id="5" name="Content Placeholder 4"/>
          <p:cNvSpPr>
            <a:spLocks noGrp="1"/>
          </p:cNvSpPr>
          <p:nvPr>
            <p:ph idx="1"/>
          </p:nvPr>
        </p:nvSpPr>
        <p:spPr>
          <a:xfrm>
            <a:off x="1823310" y="1443835"/>
            <a:ext cx="7016195" cy="916230"/>
          </a:xfrm>
        </p:spPr>
        <p:txBody>
          <a:bodyPr>
            <a:normAutofit lnSpcReduction="10000"/>
          </a:bodyPr>
          <a:lstStyle/>
          <a:p>
            <a:r>
              <a:rPr lang="en-US" dirty="0" smtClean="0"/>
              <a:t>Vanishing Reynolds number </a:t>
            </a:r>
            <a:r>
              <a:rPr lang="en-US" dirty="0" smtClean="0">
                <a:sym typeface="Wingdings" panose="05000000000000000000" pitchFamily="2" charset="2"/>
              </a:rPr>
              <a:t> </a:t>
            </a:r>
            <a:r>
              <a:rPr lang="en-US" dirty="0" smtClean="0"/>
              <a:t> Overdamped motion</a:t>
            </a:r>
          </a:p>
          <a:p>
            <a:endParaRPr lang="en-US" dirty="0" smtClean="0"/>
          </a:p>
          <a:p>
            <a:endParaRPr lang="en-US" dirty="0"/>
          </a:p>
          <a:p>
            <a:endParaRPr lang="en-US" dirty="0" smtClean="0"/>
          </a:p>
          <a:p>
            <a:endParaRPr lang="en-US" dirty="0" smtClean="0"/>
          </a:p>
          <a:p>
            <a:endParaRPr lang="en-US" dirty="0" smtClean="0"/>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5769" y="3123590"/>
            <a:ext cx="3676883" cy="1037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4108" y="4956050"/>
            <a:ext cx="3900204" cy="683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Content Placeholder 4"/>
          <p:cNvSpPr txBox="1">
            <a:spLocks/>
          </p:cNvSpPr>
          <p:nvPr/>
        </p:nvSpPr>
        <p:spPr>
          <a:xfrm>
            <a:off x="1823308" y="2726043"/>
            <a:ext cx="7016195" cy="91623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Force:</a:t>
            </a:r>
          </a:p>
          <a:p>
            <a:endParaRPr lang="en-US" dirty="0" smtClean="0"/>
          </a:p>
          <a:p>
            <a:endParaRPr lang="en-US" dirty="0" smtClean="0"/>
          </a:p>
          <a:p>
            <a:endParaRPr lang="en-US" dirty="0" smtClean="0"/>
          </a:p>
          <a:p>
            <a:endParaRPr lang="en-US" dirty="0" smtClean="0"/>
          </a:p>
          <a:p>
            <a:endParaRPr lang="en-US" dirty="0" smtClean="0"/>
          </a:p>
        </p:txBody>
      </p:sp>
      <p:sp>
        <p:nvSpPr>
          <p:cNvPr id="8" name="Content Placeholder 4"/>
          <p:cNvSpPr txBox="1">
            <a:spLocks/>
          </p:cNvSpPr>
          <p:nvPr/>
        </p:nvSpPr>
        <p:spPr>
          <a:xfrm>
            <a:off x="1823309" y="4497935"/>
            <a:ext cx="7016195" cy="91623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Torque:</a:t>
            </a:r>
          </a:p>
        </p:txBody>
      </p:sp>
    </p:spTree>
    <p:extLst>
      <p:ext uri="{BB962C8B-B14F-4D97-AF65-F5344CB8AC3E}">
        <p14:creationId xmlns:p14="http://schemas.microsoft.com/office/powerpoint/2010/main" val="1101633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2050"/>
                                        </p:tgtEl>
                                        <p:attrNameLst>
                                          <p:attrName>style.visibility</p:attrName>
                                        </p:attrNameLst>
                                      </p:cBhvr>
                                      <p:to>
                                        <p:strVal val="visible"/>
                                      </p:to>
                                    </p:set>
                                    <p:animEffect transition="in" filter="fade">
                                      <p:cBhvr>
                                        <p:cTn id="23"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Method</a:t>
            </a:r>
            <a:endParaRPr lang="en-US" dirty="0"/>
          </a:p>
        </p:txBody>
      </p:sp>
      <p:sp>
        <p:nvSpPr>
          <p:cNvPr id="9" name="Content Placeholder 8"/>
          <p:cNvSpPr>
            <a:spLocks noGrp="1"/>
          </p:cNvSpPr>
          <p:nvPr>
            <p:ph idx="1"/>
          </p:nvPr>
        </p:nvSpPr>
        <p:spPr>
          <a:xfrm>
            <a:off x="1823310" y="1443835"/>
            <a:ext cx="7016195" cy="610820"/>
          </a:xfrm>
        </p:spPr>
        <p:txBody>
          <a:bodyPr/>
          <a:lstStyle/>
          <a:p>
            <a:r>
              <a:rPr lang="en-US" dirty="0" smtClean="0"/>
              <a:t>Force:</a:t>
            </a:r>
          </a:p>
          <a:p>
            <a:endParaRPr lang="en-US" dirty="0"/>
          </a:p>
        </p:txBody>
      </p:sp>
      <p:pic>
        <p:nvPicPr>
          <p:cNvPr id="1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8720" y="2054655"/>
            <a:ext cx="4914900" cy="46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4130" y="2521380"/>
            <a:ext cx="6086475" cy="828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Content Placeholder 8"/>
          <p:cNvSpPr txBox="1">
            <a:spLocks/>
          </p:cNvSpPr>
          <p:nvPr/>
        </p:nvSpPr>
        <p:spPr>
          <a:xfrm>
            <a:off x="1921946" y="3756854"/>
            <a:ext cx="7016195" cy="61082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Torque:</a:t>
            </a:r>
          </a:p>
          <a:p>
            <a:endParaRPr lang="en-US" dirty="0"/>
          </a:p>
        </p:txBody>
      </p:sp>
      <p:pic>
        <p:nvPicPr>
          <p:cNvPr id="1033"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8720" y="4214969"/>
            <a:ext cx="3524250" cy="65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4"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4130" y="4872194"/>
            <a:ext cx="5438775" cy="904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0681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31"/>
                                        </p:tgtEl>
                                        <p:attrNameLst>
                                          <p:attrName>style.visibility</p:attrName>
                                        </p:attrNameLst>
                                      </p:cBhvr>
                                      <p:to>
                                        <p:strVal val="visible"/>
                                      </p:to>
                                    </p:set>
                                    <p:animEffect transition="in" filter="fade">
                                      <p:cBhvr>
                                        <p:cTn id="10" dur="500"/>
                                        <p:tgtEl>
                                          <p:spTgt spid="10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animEffect transition="in" filter="fade">
                                      <p:cBhvr>
                                        <p:cTn id="15" dur="500"/>
                                        <p:tgtEl>
                                          <p:spTgt spid="103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nodeType="withEffect">
                                  <p:stCondLst>
                                    <p:cond delay="0"/>
                                  </p:stCondLst>
                                  <p:childTnLst>
                                    <p:set>
                                      <p:cBhvr>
                                        <p:cTn id="22" dur="1" fill="hold">
                                          <p:stCondLst>
                                            <p:cond delay="0"/>
                                          </p:stCondLst>
                                        </p:cTn>
                                        <p:tgtEl>
                                          <p:spTgt spid="1033"/>
                                        </p:tgtEl>
                                        <p:attrNameLst>
                                          <p:attrName>style.visibility</p:attrName>
                                        </p:attrNameLst>
                                      </p:cBhvr>
                                      <p:to>
                                        <p:strVal val="visible"/>
                                      </p:to>
                                    </p:set>
                                    <p:animEffect transition="in" filter="fade">
                                      <p:cBhvr>
                                        <p:cTn id="23" dur="500"/>
                                        <p:tgtEl>
                                          <p:spTgt spid="103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34"/>
                                        </p:tgtEl>
                                        <p:attrNameLst>
                                          <p:attrName>style.visibility</p:attrName>
                                        </p:attrNameLst>
                                      </p:cBhvr>
                                      <p:to>
                                        <p:strVal val="visible"/>
                                      </p:to>
                                    </p:set>
                                    <p:animEffect transition="in" filter="fade">
                                      <p:cBhvr>
                                        <p:cTn id="28" dur="500"/>
                                        <p:tgtEl>
                                          <p:spTgt spid="1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Method</a:t>
            </a:r>
            <a:endParaRPr lang="en-US" dirty="0"/>
          </a:p>
        </p:txBody>
      </p:sp>
      <p:pic>
        <p:nvPicPr>
          <p:cNvPr id="3075" name="Picture 3"/>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2128721" y="3276295"/>
            <a:ext cx="5497380" cy="29300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2820" y="884262"/>
            <a:ext cx="3533775" cy="2219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215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Effect transition="in" filter="fade">
                                      <p:cBhvr>
                                        <p:cTn id="7"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Results</a:t>
            </a:r>
            <a:endParaRPr lang="en-US" dirty="0"/>
          </a:p>
        </p:txBody>
      </p:sp>
      <p:sp>
        <p:nvSpPr>
          <p:cNvPr id="2" name="Content Placeholder 1"/>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4130" y="1596540"/>
            <a:ext cx="5802790" cy="4768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766534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Results</a:t>
            </a:r>
            <a:endParaRPr lang="en-US" dirty="0"/>
          </a:p>
        </p:txBody>
      </p:sp>
      <p:sp>
        <p:nvSpPr>
          <p:cNvPr id="2" name="Content Placeholder 1"/>
          <p:cNvSpPr>
            <a:spLocks noGrp="1"/>
          </p:cNvSpPr>
          <p:nvPr>
            <p:ph idx="1"/>
          </p:nvPr>
        </p:nvSpPr>
        <p:spPr/>
        <p:txBody>
          <a:bodyPr/>
          <a:lstStyle/>
          <a:p>
            <a:endParaRPr lang="en-US" dirty="0"/>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9262" y="3203163"/>
            <a:ext cx="4532493" cy="34428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5525" y="952169"/>
            <a:ext cx="3310134" cy="2719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416799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498</TotalTime>
  <Words>537</Words>
  <Application>Microsoft Office PowerPoint</Application>
  <PresentationFormat>On-screen Show (4:3)</PresentationFormat>
  <Paragraphs>59</Paragraphs>
  <Slides>12</Slides>
  <Notes>11</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Wingdings</vt:lpstr>
      <vt:lpstr>Office Theme</vt:lpstr>
      <vt:lpstr>Collective dynamics of soft active particles</vt:lpstr>
      <vt:lpstr>Collective Migration</vt:lpstr>
      <vt:lpstr>Research</vt:lpstr>
      <vt:lpstr>Method</vt:lpstr>
      <vt:lpstr>Method</vt:lpstr>
      <vt:lpstr>Method</vt:lpstr>
      <vt:lpstr>Method</vt:lpstr>
      <vt:lpstr>Results</vt:lpstr>
      <vt:lpstr>Results</vt:lpstr>
      <vt:lpstr>Results: Migrating</vt:lpstr>
      <vt:lpstr>Results: Jammed</vt:lpstr>
      <vt:lpstr>Conclusion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dc:creator>
  <cp:lastModifiedBy>Bas</cp:lastModifiedBy>
  <cp:revision>62</cp:revision>
  <dcterms:created xsi:type="dcterms:W3CDTF">2013-08-21T19:17:07Z</dcterms:created>
  <dcterms:modified xsi:type="dcterms:W3CDTF">2016-04-29T09:33:02Z</dcterms:modified>
</cp:coreProperties>
</file>